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335" r:id="rId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E"/>
    <a:srgbClr val="EDEDED"/>
    <a:srgbClr val="BFBFBF"/>
    <a:srgbClr val="20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27" autoAdjust="0"/>
  </p:normalViewPr>
  <p:slideViewPr>
    <p:cSldViewPr snapToGrid="0">
      <p:cViewPr varScale="1">
        <p:scale>
          <a:sx n="84" d="100"/>
          <a:sy n="84" d="100"/>
        </p:scale>
        <p:origin x="57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image" Target="../media/image4.png"/><Relationship Id="rId5" Type="http://schemas.openxmlformats.org/officeDocument/2006/relationships/tags" Target="../tags/tag61.xml"/><Relationship Id="rId4" Type="http://schemas.openxmlformats.org/officeDocument/2006/relationships/image" Target="../media/image3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1" Type="http://schemas.openxmlformats.org/officeDocument/2006/relationships/tags" Target="../tags/tag66.xml"/><Relationship Id="rId10" Type="http://schemas.openxmlformats.org/officeDocument/2006/relationships/tags" Target="../tags/tag65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../media/image1.png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0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86920" cy="6857365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</a:schemeClr>
              </a:gs>
              <a:gs pos="100000">
                <a:schemeClr val="accent1">
                  <a:lumMod val="1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>
            <a:alphaModFix amt="50000"/>
            <a:duotone>
              <a:prstClr val="black"/>
              <a:schemeClr val="accent1">
                <a:tint val="45000"/>
                <a:satMod val="400000"/>
              </a:schemeClr>
            </a:duotone>
            <a:lum bright="1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1014730" y="154305"/>
            <a:ext cx="10158730" cy="2460625"/>
          </a:xfrm>
          <a:noFill/>
        </p:spPr>
        <p:txBody>
          <a:bodyPr wrap="square" anchor="b">
            <a:norm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lt1">
                    <a:lumMod val="100000"/>
                  </a:schemeClr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1014920" y="2739957"/>
            <a:ext cx="10158984" cy="598297"/>
          </a:xfrm>
          <a:noFill/>
        </p:spPr>
        <p:txBody>
          <a:bodyPr wrap="square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lt1">
                    <a:lumMod val="10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>
                <a:latin typeface="+mj-lt"/>
              </a:defRPr>
            </a:lvl2pPr>
            <a:lvl3pPr marL="914400" indent="0" algn="ctr">
              <a:buNone/>
              <a:defRPr sz="18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  <a:lvl6pPr marL="2286000" indent="0" algn="ctr">
              <a:buNone/>
              <a:defRPr sz="1600">
                <a:latin typeface="+mj-lt"/>
              </a:defRPr>
            </a:lvl6pPr>
            <a:lvl7pPr marL="2743200" indent="0" algn="ctr">
              <a:buNone/>
              <a:defRPr sz="1600">
                <a:latin typeface="+mj-lt"/>
              </a:defRPr>
            </a:lvl7pPr>
            <a:lvl8pPr marL="3200400" indent="0" algn="ctr">
              <a:buNone/>
              <a:defRPr sz="1600">
                <a:latin typeface="+mj-lt"/>
              </a:defRPr>
            </a:lvl8pPr>
            <a:lvl9pPr marL="3657600" indent="0" algn="ctr">
              <a:buNone/>
              <a:defRPr sz="1600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subtitle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7" hasCustomPrompt="1"/>
            <p:custDataLst>
              <p:tags r:id="rId11"/>
            </p:custDataLst>
          </p:nvPr>
        </p:nvSpPr>
        <p:spPr>
          <a:xfrm>
            <a:off x="1014920" y="3644517"/>
            <a:ext cx="10158984" cy="1450413"/>
          </a:xfrm>
          <a:noFill/>
        </p:spPr>
        <p:txBody>
          <a:bodyPr wrap="square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lt1">
                    <a:lumMod val="10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595" y="320040"/>
            <a:ext cx="10798810" cy="917575"/>
          </a:xfrm>
          <a:noFill/>
        </p:spPr>
        <p:txBody>
          <a:bodyPr vert="horz" wrap="square" lIns="0" tIns="0" rIns="0" bIns="0" rtlCol="0" anchor="b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1600" b="0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86920" cy="6857365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</a:schemeClr>
              </a:gs>
              <a:gs pos="100000">
                <a:schemeClr val="accent1">
                  <a:lumMod val="1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>
            <a:alphaModFix amt="50000"/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  <a:lum bright="36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7"/>
            </p:custDataLst>
          </p:nvPr>
        </p:nvSpPr>
        <p:spPr>
          <a:xfrm>
            <a:off x="1014984" y="683768"/>
            <a:ext cx="10158984" cy="2361184"/>
          </a:xfrm>
          <a:noFill/>
        </p:spPr>
        <p:txBody>
          <a:bodyPr wrap="square" anchor="b">
            <a:normAutofit/>
          </a:bodyPr>
          <a:lstStyle>
            <a:lvl1pPr algn="ctr">
              <a:lnSpc>
                <a:spcPct val="100000"/>
              </a:lnSpc>
              <a:defRPr sz="6400" b="1">
                <a:solidFill>
                  <a:schemeClr val="lt1">
                    <a:lumMod val="100000"/>
                  </a:schemeClr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7" hasCustomPrompt="1"/>
            <p:custDataLst>
              <p:tags r:id="rId11"/>
            </p:custDataLst>
          </p:nvPr>
        </p:nvSpPr>
        <p:spPr>
          <a:xfrm>
            <a:off x="1014730" y="3557270"/>
            <a:ext cx="10158730" cy="1314450"/>
          </a:xfrm>
          <a:noFill/>
        </p:spPr>
        <p:txBody>
          <a:bodyPr wrap="square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lt1">
                    <a:lumMod val="10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lt1">
                    <a:lumMod val="100000"/>
                  </a:schemeClr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lt1">
                    <a:lumMod val="100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lt1">
                    <a:lumMod val="100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lt1">
                    <a:lumMod val="100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lt1">
                    <a:lumMod val="100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lt1">
                    <a:lumMod val="10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86920" cy="6857365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</a:schemeClr>
              </a:gs>
              <a:gs pos="100000">
                <a:schemeClr val="accent1">
                  <a:lumMod val="1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lum bright="30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95960" y="1215852"/>
            <a:ext cx="6346190" cy="835025"/>
          </a:xfrm>
          <a:noFill/>
        </p:spPr>
        <p:txBody>
          <a:bodyPr wrap="square" anchor="t">
            <a:normAutofit/>
          </a:bodyPr>
          <a:lstStyle>
            <a:lvl1pPr algn="l">
              <a:defRPr sz="4400" b="1">
                <a:solidFill>
                  <a:schemeClr val="lt1">
                    <a:lumMod val="100000"/>
                  </a:schemeClr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>
              <a:latin typeface="+mj-lt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86920" cy="6857365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</a:schemeClr>
              </a:gs>
              <a:gs pos="100000">
                <a:schemeClr val="accent1">
                  <a:lumMod val="1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>
            <a:alphaModFix amt="50000"/>
            <a:duotone>
              <a:prstClr val="black"/>
              <a:schemeClr val="accent1">
                <a:tint val="45000"/>
                <a:satMod val="400000"/>
              </a:schemeClr>
            </a:duotone>
            <a:lum bright="30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891004" y="2542032"/>
            <a:ext cx="9282964" cy="2490278"/>
          </a:xfrm>
          <a:noFill/>
        </p:spPr>
        <p:txBody>
          <a:bodyPr wrap="square" anchor="t">
            <a:normAutofit/>
          </a:bodyPr>
          <a:lstStyle>
            <a:lvl1pPr algn="r">
              <a:defRPr sz="3900" b="1">
                <a:solidFill>
                  <a:schemeClr val="lt1">
                    <a:lumMod val="100000"/>
                  </a:schemeClr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1891004" y="373224"/>
            <a:ext cx="9282964" cy="1912776"/>
          </a:xfrm>
          <a:noFill/>
        </p:spPr>
        <p:txBody>
          <a:bodyPr wrap="none" anchor="b">
            <a:normAutofit/>
          </a:bodyPr>
          <a:lstStyle>
            <a:lvl1pPr marL="0" indent="0" algn="r">
              <a:buNone/>
              <a:defRPr sz="9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7230" y="325120"/>
            <a:ext cx="10798175" cy="917575"/>
          </a:xfrm>
          <a:noFill/>
        </p:spPr>
        <p:txBody>
          <a:bodyPr vert="horz" wrap="square" lIns="0" tIns="0" rIns="0" bIns="0" rtlCol="0" anchor="b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7230" y="320675"/>
            <a:ext cx="10798175" cy="917575"/>
          </a:xfrm>
          <a:noFill/>
        </p:spPr>
        <p:txBody>
          <a:bodyPr vert="horz" wrap="square" lIns="0" tIns="0" rIns="0" bIns="0" rtlCol="0" anchor="b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6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noFill/>
        </p:spPr>
        <p:txBody>
          <a:bodyPr vert="horz" wrap="square" lIns="0" tIns="0" rIns="0" bIns="0" rtlCol="0" anchor="b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tags" Target="../tags/tag75.xml"/><Relationship Id="rId21" Type="http://schemas.openxmlformats.org/officeDocument/2006/relationships/image" Target="../media/image5.png"/><Relationship Id="rId20" Type="http://schemas.openxmlformats.org/officeDocument/2006/relationships/tags" Target="../tags/tag74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3.png"/><Relationship Id="rId18" Type="http://schemas.openxmlformats.org/officeDocument/2006/relationships/tags" Target="../tags/tag73.xml"/><Relationship Id="rId17" Type="http://schemas.openxmlformats.org/officeDocument/2006/relationships/tags" Target="../tags/tag72.xml"/><Relationship Id="rId16" Type="http://schemas.openxmlformats.org/officeDocument/2006/relationships/tags" Target="../tags/tag71.xml"/><Relationship Id="rId15" Type="http://schemas.openxmlformats.org/officeDocument/2006/relationships/tags" Target="../tags/tag70.xml"/><Relationship Id="rId14" Type="http://schemas.openxmlformats.org/officeDocument/2006/relationships/tags" Target="../tags/tag69.xml"/><Relationship Id="rId13" Type="http://schemas.openxmlformats.org/officeDocument/2006/relationships/tags" Target="../tags/tag68.xml"/><Relationship Id="rId12" Type="http://schemas.openxmlformats.org/officeDocument/2006/relationships/tags" Target="../tags/tag6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2186920" cy="6857365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</a:schemeClr>
              </a:gs>
              <a:gs pos="100000">
                <a:schemeClr val="accent1">
                  <a:lumMod val="1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rmAutofit/>
          </a:bodyPr>
          <a:lstStyle/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67" r="36" b="26259"/>
          <a:stretch>
            <a:fillRect/>
          </a:stretch>
        </p:blipFill>
        <p:spPr>
          <a:xfrm>
            <a:off x="0" y="4589780"/>
            <a:ext cx="12187555" cy="226822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93" h="3572">
                <a:moveTo>
                  <a:pt x="0" y="0"/>
                </a:moveTo>
                <a:lnTo>
                  <a:pt x="19193" y="0"/>
                </a:lnTo>
                <a:lnTo>
                  <a:pt x="19193" y="3572"/>
                </a:lnTo>
                <a:lnTo>
                  <a:pt x="0" y="357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20"/>
            </p:custDataLst>
          </p:nvPr>
        </p:nvPicPr>
        <p:blipFill>
          <a:blip r:embed="rId21">
            <a:alphaModFix amt="40000"/>
            <a:duotone>
              <a:prstClr val="black"/>
              <a:schemeClr val="accent3">
                <a:tint val="45000"/>
                <a:satMod val="400000"/>
              </a:schemeClr>
            </a:duotone>
            <a:lum bright="1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t="40669" r="4" b="26257"/>
          <a:stretch>
            <a:fillRect/>
          </a:stretch>
        </p:blipFill>
        <p:spPr>
          <a:xfrm>
            <a:off x="0" y="4589780"/>
            <a:ext cx="12187555" cy="226822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93" h="3572">
                <a:moveTo>
                  <a:pt x="0" y="0"/>
                </a:moveTo>
                <a:lnTo>
                  <a:pt x="19193" y="0"/>
                </a:lnTo>
                <a:lnTo>
                  <a:pt x="19193" y="3572"/>
                </a:lnTo>
                <a:lnTo>
                  <a:pt x="0" y="357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KSO_TEMPLATE" hidden="1"/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3200" b="1" kern="1200" dirty="0">
          <a:solidFill>
            <a:schemeClr val="lt1">
              <a:lumMod val="100000"/>
            </a:schemeClr>
          </a:solidFill>
          <a:latin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lt1">
              <a:lumMod val="100000"/>
            </a:schemeClr>
          </a:solidFill>
          <a:latin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b="0" kern="1200">
          <a:solidFill>
            <a:schemeClr val="lt1">
              <a:lumMod val="100000"/>
            </a:schemeClr>
          </a:solidFill>
          <a:latin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b="0" kern="1200">
          <a:solidFill>
            <a:schemeClr val="lt1">
              <a:lumMod val="100000"/>
            </a:schemeClr>
          </a:solidFill>
          <a:latin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lt1">
              <a:lumMod val="100000"/>
            </a:schemeClr>
          </a:solidFill>
          <a:latin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200" b="0" kern="1200">
          <a:solidFill>
            <a:schemeClr val="lt1">
              <a:lumMod val="100000"/>
            </a:schemeClr>
          </a:solidFill>
          <a:latin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321560" y="293370"/>
            <a:ext cx="6487795" cy="1325880"/>
          </a:xfrm>
        </p:spPr>
        <p:txBody>
          <a:bodyPr>
            <a:normAutofit/>
          </a:bodyPr>
          <a:lstStyle/>
          <a:p>
            <a:r>
              <a:rPr lang="en-US" sz="2780">
                <a:latin typeface="High Tower Text" panose="02040502050506030303" charset="0"/>
                <a:cs typeface="High Tower Text" panose="02040502050506030303" charset="0"/>
              </a:rPr>
              <a:t>Capaian Layanan </a:t>
            </a:r>
            <a:br>
              <a:rPr lang="en-US" sz="2780">
                <a:latin typeface="High Tower Text" panose="02040502050506030303" charset="0"/>
                <a:cs typeface="High Tower Text" panose="02040502050506030303" charset="0"/>
              </a:rPr>
            </a:br>
            <a:r>
              <a:rPr lang="en-US" sz="2780">
                <a:latin typeface="High Tower Text" panose="02040502050506030303" charset="0"/>
                <a:cs typeface="High Tower Text" panose="02040502050506030303" charset="0"/>
              </a:rPr>
              <a:t>sukmasantri Disporapar </a:t>
            </a:r>
            <a:br>
              <a:rPr lang="en-US" sz="2780">
                <a:latin typeface="High Tower Text" panose="02040502050506030303" charset="0"/>
                <a:cs typeface="High Tower Text" panose="02040502050506030303" charset="0"/>
              </a:rPr>
            </a:br>
            <a:r>
              <a:rPr lang="en-US" sz="2780">
                <a:latin typeface="High Tower Text" panose="02040502050506030303" charset="0"/>
                <a:cs typeface="High Tower Text" panose="02040502050506030303" charset="0"/>
              </a:rPr>
              <a:t>periode Januari 2024 - September 2024</a:t>
            </a:r>
            <a:endParaRPr lang="en-US" sz="2780">
              <a:latin typeface="High Tower Text" panose="02040502050506030303" charset="0"/>
              <a:cs typeface="High Tower Text" panose="02040502050506030303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6375" y="193040"/>
            <a:ext cx="1607820" cy="10401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75" y="193312"/>
            <a:ext cx="972065" cy="12314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635" y="201930"/>
            <a:ext cx="1423670" cy="1114425"/>
          </a:xfrm>
          <a:prstGeom prst="rect">
            <a:avLst/>
          </a:prstGeom>
        </p:spPr>
      </p:pic>
      <p:sp>
        <p:nvSpPr>
          <p:cNvPr id="17" name="Text Box 16"/>
          <p:cNvSpPr txBox="1"/>
          <p:nvPr/>
        </p:nvSpPr>
        <p:spPr>
          <a:xfrm>
            <a:off x="2199005" y="26993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graphicFrame>
        <p:nvGraphicFramePr>
          <p:cNvPr id="20" name="Table 19"/>
          <p:cNvGraphicFramePr/>
          <p:nvPr>
            <p:custDataLst>
              <p:tags r:id="rId5"/>
            </p:custDataLst>
          </p:nvPr>
        </p:nvGraphicFramePr>
        <p:xfrm>
          <a:off x="1020445" y="2559050"/>
          <a:ext cx="10388600" cy="3528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370"/>
                <a:gridCol w="6729095"/>
                <a:gridCol w="2731135"/>
              </a:tblGrid>
              <a:tr h="8820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No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Jenis Layanan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Nilai IKM</a:t>
                      </a:r>
                      <a:endParaRPr lang="en-US"/>
                    </a:p>
                  </a:txBody>
                  <a:tcPr/>
                </a:tc>
              </a:tr>
              <a:tr h="8820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1.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Fasilitas Kepemudaan dan Olahraga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81,93</a:t>
                      </a:r>
                      <a:endParaRPr lang="en-US"/>
                    </a:p>
                  </a:txBody>
                  <a:tcPr/>
                </a:tc>
              </a:tr>
              <a:tr h="8820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2.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Fasilitas Pariwisata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82,45</a:t>
                      </a:r>
                      <a:endParaRPr lang="en-US"/>
                    </a:p>
                  </a:txBody>
                  <a:tcPr/>
                </a:tc>
              </a:tr>
              <a:tr h="882015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Rata2 Nilai IKM</a:t>
                      </a:r>
                      <a:endParaRPr lang="en-US"/>
                    </a:p>
                  </a:txBody>
                  <a:tcPr/>
                </a:tc>
                <a:tc h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82,19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3.0"/>
</p:tagLst>
</file>

<file path=ppt/tags/tag1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UNIT_TYPE" val="i"/>
  <p:tag name="KSO_WM_UNIT_INDEX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3.0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3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  <p:tag name="KSO_WM_UNIT_VALUE" val="228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TYPE" val="b"/>
  <p:tag name="KSO_WM_UNIT_INDEX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3.0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NOCLEAR" val="0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1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803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803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UNIT_TYPE" val="i"/>
  <p:tag name="KSO_WM_UNIT_INDEX" val="2"/>
</p:tagLst>
</file>

<file path=ppt/tags/tag7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3"/>
  <p:tag name="KSO_WM_UNIT_LAYERLEVEL" val="1"/>
  <p:tag name="KSO_WM_TAG_VERSION" val="3.0"/>
  <p:tag name="KSO_WM_UNIT_TYPE" val="i"/>
  <p:tag name="KSO_WM_UNIT_INDEX" val="3"/>
</p:tagLst>
</file>

<file path=ppt/tags/tag75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8031"/>
  <p:tag name="KSO_WM_TEMPLATE_THUMBS_INDEX" val="1、9"/>
  <p:tag name="KSO_WM_SPECIAL_SOURCE" val="bdnull"/>
</p:tagLst>
</file>

<file path=ppt/tags/tag7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8031_1*a*1"/>
  <p:tag name="KSO_WM_TEMPLATE_CATEGORY" val="custom"/>
  <p:tag name="KSO_WM_TEMPLATE_INDEX" val="20238031"/>
  <p:tag name="KSO_WM_UNIT_LAYERLEVEL" val="1"/>
  <p:tag name="KSO_WM_TAG_VERSION" val="3.0"/>
  <p:tag name="KSO_WM_BEAUTIFY_FLAG" val="#wm#"/>
  <p:tag name="KSO_WM_UNIT_VALUE" val="48"/>
  <p:tag name="KSO_WM_UNIT_PRESET_TEXT" val="Your title here"/>
</p:tagLst>
</file>

<file path=ppt/tags/tag77.xml><?xml version="1.0" encoding="utf-8"?>
<p:tagLst xmlns:p="http://schemas.openxmlformats.org/presentationml/2006/main">
  <p:tag name="TABLE_ENDDRAG_ORIGIN_RECT" val="817*277"/>
  <p:tag name="TABLE_ENDDRAG_RECT" val="80*145*818*277"/>
</p:tagLst>
</file>

<file path=ppt/tags/tag78.xml><?xml version="1.0" encoding="utf-8"?>
<p:tagLst xmlns:p="http://schemas.openxmlformats.org/presentationml/2006/main">
  <p:tag name="KSO_WM_SLIDE_ID" val="custom20238031_1"/>
  <p:tag name="KSO_WM_TEMPLATE_SUBCATEGORY" val="29"/>
  <p:tag name="KSO_WM_TEMPLATE_MASTER_TYPE" val="0"/>
  <p:tag name="KSO_WM_TEMPLATE_COLOR_TYPE" val="0"/>
  <p:tag name="KSO_WM_SLIDE_TYPE" val="title"/>
  <p:tag name="KSO_WM_SLIDE_SUBTYPE" val="pureTxt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8031"/>
  <p:tag name="KSO_WM_SLIDE_LAYOUT" val="a_b_f"/>
  <p:tag name="KSO_WM_SLIDE_LAYOUT_CNT" val="1_1_1"/>
  <p:tag name="KSO_WM_TEMPLATE_THUMBS_INDEX" val="1、9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1"/>
</p:tagLst>
</file>

<file path=ppt/theme/theme1.xml><?xml version="1.0" encoding="utf-8"?>
<a:theme xmlns:a="http://schemas.openxmlformats.org/drawingml/2006/main" name="Office Theme">
  <a:themeElements>
    <a:clrScheme name="自定义 386">
      <a:dk1>
        <a:sysClr val="windowText" lastClr="000000"/>
      </a:dk1>
      <a:lt1>
        <a:sysClr val="window" lastClr="FFFFFF"/>
      </a:lt1>
      <a:dk2>
        <a:srgbClr val="170058"/>
      </a:dk2>
      <a:lt2>
        <a:srgbClr val="F4F3FF"/>
      </a:lt2>
      <a:accent1>
        <a:srgbClr val="8C79FF"/>
      </a:accent1>
      <a:accent2>
        <a:srgbClr val="6A5BFF"/>
      </a:accent2>
      <a:accent3>
        <a:srgbClr val="FB73F5"/>
      </a:accent3>
      <a:accent4>
        <a:srgbClr val="A3BDFF"/>
      </a:accent4>
      <a:accent5>
        <a:srgbClr val="71CAF0"/>
      </a:accent5>
      <a:accent6>
        <a:srgbClr val="F2AB51"/>
      </a:accent6>
      <a:hlink>
        <a:srgbClr val="658BD5"/>
      </a:hlink>
      <a:folHlink>
        <a:srgbClr val="A16AA5"/>
      </a:folHlink>
    </a:clrScheme>
    <a:fontScheme name="Nunito Sans组合">
      <a:majorFont>
        <a:latin typeface="Nunito Sans ExtraBold"/>
        <a:ea typeface="Nunito Sans ExtraBold"/>
        <a:cs typeface=""/>
      </a:majorFont>
      <a:minorFont>
        <a:latin typeface="Nunito Sans"/>
        <a:ea typeface="Nunito San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WPS Presentation</Application>
  <PresentationFormat>宽屏</PresentationFormat>
  <Paragraphs>26</Paragraphs>
  <Slides>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High Tower Text</vt:lpstr>
      <vt:lpstr>Nunito Sans</vt:lpstr>
      <vt:lpstr>Segoe Print</vt:lpstr>
      <vt:lpstr>Microsoft YaHei</vt:lpstr>
      <vt:lpstr>Arial Unicode MS</vt:lpstr>
      <vt:lpstr>Nunito Sans ExtraBold</vt:lpstr>
      <vt:lpstr>Calibri</vt:lpstr>
      <vt:lpstr>Office Theme</vt:lpstr>
      <vt:lpstr>Capaian Layanan  sukmasantri Disporapar  periode Januari 2024 - September 2024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Dina Indrawati</cp:lastModifiedBy>
  <cp:revision>12</cp:revision>
  <dcterms:created xsi:type="dcterms:W3CDTF">2019-09-18T08:56:00Z</dcterms:created>
  <dcterms:modified xsi:type="dcterms:W3CDTF">2024-09-29T16:07:07Z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1033-12.2.0.18283</vt:lpwstr>
  </property>
  <property fmtid="{D5CDD505-2E9C-101B-9397-08002B2CF9AE}" pid="3" name="ICV">
    <vt:lpwstr>9DB5D87D28C9411DAC279A5B61FE6CFD_12</vt:lpwstr>
  </property>
</Properties>
</file>